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63" r:id="rId3"/>
    <p:sldId id="257" r:id="rId4"/>
    <p:sldId id="260" r:id="rId5"/>
    <p:sldId id="261" r:id="rId6"/>
    <p:sldId id="262" r:id="rId7"/>
    <p:sldId id="258" r:id="rId8"/>
    <p:sldId id="25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23762B0-E45B-4194-A5FF-1CAC9415B155}" type="datetimeFigureOut">
              <a:rPr lang="en-US" smtClean="0"/>
              <a:pPr/>
              <a:t>11/8/2014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D82D8770-0C5C-4DC2-8729-4171710113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762B0-E45B-4194-A5FF-1CAC9415B155}" type="datetimeFigureOut">
              <a:rPr lang="en-US" smtClean="0"/>
              <a:pPr/>
              <a:t>11/8/2014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D8770-0C5C-4DC2-8729-4171710113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762B0-E45B-4194-A5FF-1CAC9415B155}" type="datetimeFigureOut">
              <a:rPr lang="en-US" smtClean="0"/>
              <a:pPr/>
              <a:t>11/8/2014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D8770-0C5C-4DC2-8729-4171710113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23762B0-E45B-4194-A5FF-1CAC9415B155}" type="datetimeFigureOut">
              <a:rPr lang="en-US" smtClean="0"/>
              <a:pPr/>
              <a:t>11/8/2014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D8770-0C5C-4DC2-8729-4171710113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23762B0-E45B-4194-A5FF-1CAC9415B155}" type="datetimeFigureOut">
              <a:rPr lang="en-US" smtClean="0"/>
              <a:pPr/>
              <a:t>11/8/2014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D82D8770-0C5C-4DC2-8729-4171710113F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23762B0-E45B-4194-A5FF-1CAC9415B155}" type="datetimeFigureOut">
              <a:rPr lang="en-US" smtClean="0"/>
              <a:pPr/>
              <a:t>11/8/2014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82D8770-0C5C-4DC2-8729-4171710113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23762B0-E45B-4194-A5FF-1CAC9415B155}" type="datetimeFigureOut">
              <a:rPr lang="en-US" smtClean="0"/>
              <a:pPr/>
              <a:t>11/8/2014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D82D8770-0C5C-4DC2-8729-4171710113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762B0-E45B-4194-A5FF-1CAC9415B155}" type="datetimeFigureOut">
              <a:rPr lang="en-US" smtClean="0"/>
              <a:pPr/>
              <a:t>11/8/2014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D8770-0C5C-4DC2-8729-4171710113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23762B0-E45B-4194-A5FF-1CAC9415B155}" type="datetimeFigureOut">
              <a:rPr lang="en-US" smtClean="0"/>
              <a:pPr/>
              <a:t>11/8/2014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82D8770-0C5C-4DC2-8729-4171710113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23762B0-E45B-4194-A5FF-1CAC9415B155}" type="datetimeFigureOut">
              <a:rPr lang="en-US" smtClean="0"/>
              <a:pPr/>
              <a:t>11/8/2014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D82D8770-0C5C-4DC2-8729-4171710113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23762B0-E45B-4194-A5FF-1CAC9415B155}" type="datetimeFigureOut">
              <a:rPr lang="en-US" smtClean="0"/>
              <a:pPr/>
              <a:t>11/8/2014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D82D8770-0C5C-4DC2-8729-4171710113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23762B0-E45B-4194-A5FF-1CAC9415B155}" type="datetimeFigureOut">
              <a:rPr lang="en-US" smtClean="0"/>
              <a:pPr/>
              <a:t>11/8/2014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D82D8770-0C5C-4DC2-8729-4171710113F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0"/>
            <a:ext cx="7696200" cy="1600200"/>
          </a:xfrm>
        </p:spPr>
        <p:txBody>
          <a:bodyPr>
            <a:normAutofit/>
          </a:bodyPr>
          <a:lstStyle/>
          <a:p>
            <a:pPr algn="ctr"/>
            <a:r>
              <a:rPr lang="mk-MK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КОЧО</a:t>
            </a:r>
            <a:r>
              <a:rPr lang="mk-MK" dirty="0" smtClean="0">
                <a:solidFill>
                  <a:srgbClr val="0070C0"/>
                </a:solidFill>
              </a:rPr>
              <a:t> </a:t>
            </a:r>
            <a:r>
              <a:rPr lang="mk-MK" dirty="0" smtClean="0">
                <a:solidFill>
                  <a:srgbClr val="002060"/>
                </a:solidFill>
              </a:rPr>
              <a:t>РАЦИН</a:t>
            </a:r>
            <a:br>
              <a:rPr lang="mk-MK" dirty="0" smtClean="0">
                <a:solidFill>
                  <a:srgbClr val="002060"/>
                </a:solidFill>
              </a:rPr>
            </a:b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7170" name="Picture 2" descr="Raci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1676400"/>
            <a:ext cx="2895600" cy="4227576"/>
          </a:xfrm>
          <a:prstGeom prst="rect">
            <a:avLst/>
          </a:prstGeom>
          <a:noFill/>
        </p:spPr>
      </p:pic>
    </p:spTree>
  </p:cSld>
  <p:clrMapOvr>
    <a:masterClrMapping/>
  </p:clrMapOvr>
  <p:transition advTm="8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7170"/>
                                        </p:tgtEl>
                                      </p:cBhvr>
                                      <p:by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00600"/>
            <a:ext cx="8229600" cy="1399032"/>
          </a:xfrm>
        </p:spPr>
        <p:txBody>
          <a:bodyPr/>
          <a:lstStyle/>
          <a:p>
            <a:r>
              <a:rPr lang="mk-MK" smtClean="0"/>
              <a:t>Марко Вигњевиќ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r>
              <a:rPr lang="mk-MK" dirty="0" smtClean="0">
                <a:solidFill>
                  <a:srgbClr val="00B050"/>
                </a:solidFill>
              </a:rPr>
              <a:t>Биографија за авторот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64208"/>
          </a:xfrm>
        </p:spPr>
        <p:txBody>
          <a:bodyPr>
            <a:normAutofit fontScale="25000" lnSpcReduction="20000"/>
          </a:bodyPr>
          <a:lstStyle/>
          <a:p>
            <a:endParaRPr lang="ru-RU" sz="4000" dirty="0" smtClean="0"/>
          </a:p>
          <a:p>
            <a:pPr>
              <a:buNone/>
            </a:pPr>
            <a:r>
              <a:rPr lang="ru-RU" sz="4000" dirty="0" smtClean="0"/>
              <a:t> </a:t>
            </a:r>
            <a:r>
              <a:rPr lang="ru-RU" sz="7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Коста Солев </a:t>
            </a:r>
            <a:r>
              <a:rPr lang="ru-RU" sz="7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е роден на 22 декември 1908 година во Велес, во семејството на сиромашниот грнчар Апостол Солев. Имал  сиромашно детство</a:t>
            </a:r>
            <a:r>
              <a:rPr lang="en-US" sz="7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, </a:t>
            </a:r>
            <a:r>
              <a:rPr lang="mk-MK" sz="7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но</a:t>
            </a:r>
            <a:r>
              <a:rPr lang="ru-RU" sz="7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многу работел и учел. Рано го сфатил ропскиот живот на македонскиот народ и затоа уште во детството кај него се јавила омраза кон експлоататорите.</a:t>
            </a:r>
          </a:p>
          <a:p>
            <a:pPr>
              <a:buNone/>
            </a:pPr>
            <a:r>
              <a:rPr lang="ru-RU" sz="7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            Поради сиромаштија го прекинал школувањето во II клас нижа гимназија и му се посветил на татковиот, грнчарскиот занает. Но, секој слободен момент го користел за читање, повлекувајќи се на таванот и учејќи на свеќа. Ги читал делата на најистакнатите марксисти, социолози, писатели и мислители.</a:t>
            </a:r>
          </a:p>
          <a:p>
            <a:pPr>
              <a:buNone/>
            </a:pPr>
            <a:r>
              <a:rPr lang="ru-RU" sz="7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            Меѓу двете светски војни станал член на Комунистичката партија на Југославија.</a:t>
            </a:r>
          </a:p>
          <a:p>
            <a:pPr>
              <a:buNone/>
            </a:pPr>
            <a:r>
              <a:rPr lang="ru-RU" sz="7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            </a:t>
            </a:r>
            <a:r>
              <a:rPr lang="ru-RU" sz="72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Во 1939 година, во Самобор, до Загреб, била отпечатена на македонски јазик стихозбирката „Бели мугри“. </a:t>
            </a:r>
            <a:r>
              <a:rPr lang="ru-RU" sz="7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Книгата била забранета, но сепак брзо се раширила меѓу македонското население.</a:t>
            </a:r>
          </a:p>
          <a:p>
            <a:pPr>
              <a:buNone/>
            </a:pPr>
            <a:r>
              <a:rPr lang="ru-RU" sz="7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            1941 година тој работел во Софија, но по смртта на Коле Неделковски, бил гонет од софиската полиција, па избегал во Скопје. Тука работел во Народната библиотека, а живеел илегално. Малку подоцна се вклучил во партизанските одреди. Го издавал весникот „Илинденски пат“. Работел во партизанската печатница и подготвувал нова книга за печатење. Загинал несреќно (на 13.06.1943 година, на планината Лопушник.</a:t>
            </a:r>
          </a:p>
          <a:p>
            <a:pPr>
              <a:buNone/>
            </a:pPr>
            <a:r>
              <a:rPr lang="ru-RU" sz="7200" dirty="0" smtClean="0"/>
              <a:t/>
            </a:r>
            <a:br>
              <a:rPr lang="ru-RU" sz="7200" dirty="0" smtClean="0"/>
            </a:br>
            <a:endParaRPr lang="ru-RU" sz="7200" dirty="0" smtClean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229600" cy="990600"/>
          </a:xfrm>
        </p:spPr>
        <p:txBody>
          <a:bodyPr>
            <a:normAutofit/>
          </a:bodyPr>
          <a:lstStyle/>
          <a:p>
            <a:r>
              <a:rPr lang="mk-MK" dirty="0" smtClean="0">
                <a:solidFill>
                  <a:schemeClr val="accent5"/>
                </a:solidFill>
              </a:rPr>
              <a:t>Тутуноберачите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64208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3600" dirty="0" smtClean="0">
                <a:solidFill>
                  <a:schemeClr val="accent5"/>
                </a:solidFill>
              </a:rPr>
              <a:t/>
            </a:r>
            <a:br>
              <a:rPr lang="ru-RU" sz="3600" dirty="0" smtClean="0">
                <a:solidFill>
                  <a:schemeClr val="accent5"/>
                </a:solidFill>
              </a:rPr>
            </a:br>
            <a:r>
              <a:rPr lang="ru-RU" sz="3600" dirty="0" smtClean="0">
                <a:solidFill>
                  <a:schemeClr val="accent5"/>
                </a:solidFill>
              </a:rPr>
              <a:t>            </a:t>
            </a:r>
            <a:r>
              <a:rPr lang="ru-RU" sz="5600" dirty="0" smtClean="0">
                <a:solidFill>
                  <a:schemeClr val="accent5"/>
                </a:solidFill>
              </a:rPr>
              <a:t>На кантар студен со туч го мерат</a:t>
            </a:r>
          </a:p>
          <a:p>
            <a:pPr>
              <a:buNone/>
            </a:pPr>
            <a:r>
              <a:rPr lang="ru-RU" sz="5600" dirty="0" smtClean="0">
                <a:solidFill>
                  <a:schemeClr val="accent5"/>
                </a:solidFill>
              </a:rPr>
              <a:t>            а можат ли да го измерат,</a:t>
            </a:r>
          </a:p>
          <a:p>
            <a:pPr>
              <a:buNone/>
            </a:pPr>
            <a:r>
              <a:rPr lang="ru-RU" sz="5600" dirty="0" smtClean="0">
                <a:solidFill>
                  <a:schemeClr val="accent5"/>
                </a:solidFill>
              </a:rPr>
              <a:t>            нашиов тутун — нашава мака</a:t>
            </a:r>
          </a:p>
          <a:p>
            <a:pPr>
              <a:buNone/>
            </a:pPr>
            <a:r>
              <a:rPr lang="ru-RU" sz="5600" dirty="0" smtClean="0">
                <a:solidFill>
                  <a:schemeClr val="accent5"/>
                </a:solidFill>
              </a:rPr>
              <a:t>            нашава солена пот!</a:t>
            </a:r>
          </a:p>
          <a:p>
            <a:pPr>
              <a:buNone/>
            </a:pPr>
            <a:endParaRPr lang="ru-RU" sz="5600" dirty="0" smtClean="0">
              <a:solidFill>
                <a:schemeClr val="accent5"/>
              </a:solidFill>
            </a:endParaRPr>
          </a:p>
          <a:p>
            <a:pPr>
              <a:buNone/>
            </a:pPr>
            <a:r>
              <a:rPr lang="ru-RU" sz="5600" dirty="0" smtClean="0">
                <a:solidFill>
                  <a:schemeClr val="accent5"/>
                </a:solidFill>
              </a:rPr>
              <a:t>            Од темни зори на утрини летни</a:t>
            </a:r>
          </a:p>
          <a:p>
            <a:pPr>
              <a:buNone/>
            </a:pPr>
            <a:r>
              <a:rPr lang="ru-RU" sz="5600" dirty="0" smtClean="0">
                <a:solidFill>
                  <a:schemeClr val="accent5"/>
                </a:solidFill>
              </a:rPr>
              <a:t>            до никоја доба на вечери зимни</a:t>
            </a:r>
          </a:p>
          <a:p>
            <a:pPr>
              <a:buNone/>
            </a:pPr>
            <a:r>
              <a:rPr lang="ru-RU" sz="5600" dirty="0" smtClean="0">
                <a:solidFill>
                  <a:schemeClr val="accent5"/>
                </a:solidFill>
              </a:rPr>
              <a:t>            тој гладно пие тагата наша</a:t>
            </a:r>
          </a:p>
          <a:p>
            <a:pPr>
              <a:buNone/>
            </a:pPr>
            <a:r>
              <a:rPr lang="ru-RU" sz="5600" dirty="0" smtClean="0">
                <a:solidFill>
                  <a:schemeClr val="accent5"/>
                </a:solidFill>
              </a:rPr>
              <a:t>            и потта и крвта и снагата ни.</a:t>
            </a:r>
          </a:p>
          <a:p>
            <a:pPr>
              <a:buNone/>
            </a:pPr>
            <a:r>
              <a:rPr lang="ru-RU" sz="5600" dirty="0" smtClean="0">
                <a:solidFill>
                  <a:schemeClr val="accent5"/>
                </a:solidFill>
              </a:rPr>
              <a:t>            Жолт — жолти прави лицата бледни</a:t>
            </a:r>
          </a:p>
          <a:p>
            <a:pPr>
              <a:buNone/>
            </a:pPr>
            <a:r>
              <a:rPr lang="ru-RU" sz="5600" dirty="0" smtClean="0">
                <a:solidFill>
                  <a:schemeClr val="accent5"/>
                </a:solidFill>
              </a:rPr>
              <a:t>            и жолта гостинка у градите носи.</a:t>
            </a:r>
            <a:br>
              <a:rPr lang="ru-RU" sz="5600" dirty="0" smtClean="0">
                <a:solidFill>
                  <a:schemeClr val="accent5"/>
                </a:solidFill>
              </a:rPr>
            </a:br>
            <a:endParaRPr lang="ru-RU" sz="5600" dirty="0" smtClean="0">
              <a:solidFill>
                <a:schemeClr val="accent5"/>
              </a:solidFill>
            </a:endParaRPr>
          </a:p>
          <a:p>
            <a:pPr>
              <a:buNone/>
            </a:pPr>
            <a:r>
              <a:rPr lang="ru-RU" sz="5600" dirty="0" smtClean="0">
                <a:solidFill>
                  <a:schemeClr val="accent5"/>
                </a:solidFill>
              </a:rPr>
              <a:t>            По утрини росни, по мугрите пресни,</a:t>
            </a:r>
          </a:p>
          <a:p>
            <a:pPr>
              <a:buNone/>
            </a:pPr>
            <a:r>
              <a:rPr lang="ru-RU" sz="5600" dirty="0" smtClean="0">
                <a:solidFill>
                  <a:schemeClr val="accent5"/>
                </a:solidFill>
              </a:rPr>
              <a:t>            наведени ничкум по полињата родни</a:t>
            </a:r>
          </a:p>
          <a:p>
            <a:pPr>
              <a:buNone/>
            </a:pPr>
            <a:r>
              <a:rPr lang="ru-RU" sz="5600" dirty="0" smtClean="0">
                <a:solidFill>
                  <a:schemeClr val="accent5"/>
                </a:solidFill>
              </a:rPr>
              <a:t>            Зачмаени ние го береме.</a:t>
            </a:r>
          </a:p>
          <a:p>
            <a:pPr>
              <a:buNone/>
            </a:pPr>
            <a:r>
              <a:rPr lang="ru-RU" sz="5600" dirty="0" smtClean="0">
                <a:solidFill>
                  <a:schemeClr val="accent5"/>
                </a:solidFill>
              </a:rPr>
              <a:t>            Лист по лист кини,</a:t>
            </a:r>
          </a:p>
          <a:p>
            <a:pPr>
              <a:buNone/>
            </a:pPr>
            <a:r>
              <a:rPr lang="ru-RU" sz="5600" dirty="0" smtClean="0">
                <a:solidFill>
                  <a:schemeClr val="accent5"/>
                </a:solidFill>
              </a:rPr>
              <a:t>            лист по лист нижи,</a:t>
            </a:r>
          </a:p>
          <a:p>
            <a:pPr>
              <a:buNone/>
            </a:pPr>
            <a:r>
              <a:rPr lang="ru-RU" sz="5600" dirty="0" smtClean="0">
                <a:solidFill>
                  <a:schemeClr val="accent5"/>
                </a:solidFill>
              </a:rPr>
              <a:t>            лист по лист превртуј, притискај,</a:t>
            </a:r>
          </a:p>
          <a:p>
            <a:pPr>
              <a:buNone/>
            </a:pPr>
            <a:r>
              <a:rPr lang="ru-RU" sz="5600" dirty="0" smtClean="0">
                <a:solidFill>
                  <a:schemeClr val="accent5"/>
                </a:solidFill>
              </a:rPr>
              <a:t>            лист по лист милно, таговно реди</a:t>
            </a:r>
          </a:p>
          <a:p>
            <a:pPr>
              <a:buNone/>
            </a:pPr>
            <a:r>
              <a:rPr lang="ru-RU" sz="5600" dirty="0" smtClean="0">
                <a:solidFill>
                  <a:schemeClr val="accent5"/>
                </a:solidFill>
              </a:rPr>
              <a:t>            и на долга низа од капки пот</a:t>
            </a:r>
          </a:p>
          <a:p>
            <a:pPr>
              <a:buNone/>
            </a:pPr>
            <a:r>
              <a:rPr lang="ru-RU" sz="5600" dirty="0" smtClean="0">
                <a:solidFill>
                  <a:schemeClr val="accent5"/>
                </a:solidFill>
              </a:rPr>
              <a:t>            и надеж со клетва и зелена јад,</a:t>
            </a:r>
          </a:p>
          <a:p>
            <a:pPr>
              <a:buNone/>
            </a:pPr>
            <a:r>
              <a:rPr lang="ru-RU" sz="5600" dirty="0" smtClean="0">
                <a:solidFill>
                  <a:schemeClr val="accent5"/>
                </a:solidFill>
              </a:rPr>
              <a:t>            со коров поглед на очите матни</a:t>
            </a:r>
          </a:p>
          <a:p>
            <a:pPr>
              <a:buNone/>
            </a:pPr>
            <a:r>
              <a:rPr lang="ru-RU" sz="5600" dirty="0" smtClean="0">
                <a:solidFill>
                  <a:schemeClr val="accent5"/>
                </a:solidFill>
              </a:rPr>
              <a:t>            по кревките лисја жолтозлатни</a:t>
            </a:r>
          </a:p>
          <a:p>
            <a:pPr>
              <a:buNone/>
            </a:pPr>
            <a:r>
              <a:rPr lang="ru-RU" sz="5600" dirty="0" smtClean="0">
                <a:solidFill>
                  <a:schemeClr val="accent5"/>
                </a:solidFill>
              </a:rPr>
              <a:t>            прикаска горка на живот клет</a:t>
            </a:r>
          </a:p>
          <a:p>
            <a:pPr>
              <a:buNone/>
            </a:pPr>
            <a:r>
              <a:rPr lang="ru-RU" sz="5600" dirty="0" smtClean="0">
                <a:solidFill>
                  <a:schemeClr val="accent5"/>
                </a:solidFill>
              </a:rPr>
              <a:t>            нанижи безгласна а така јасна.</a:t>
            </a:r>
          </a:p>
          <a:p>
            <a:r>
              <a:rPr lang="ru-RU" sz="5600" dirty="0" smtClean="0"/>
              <a:t/>
            </a:r>
            <a:br>
              <a:rPr lang="ru-RU" sz="5600" dirty="0" smtClean="0"/>
            </a:br>
            <a:endParaRPr lang="ru-RU" sz="5600" dirty="0" smtClean="0"/>
          </a:p>
          <a:p>
            <a:r>
              <a:rPr lang="ru-RU" sz="5600" dirty="0" smtClean="0"/>
              <a:t>       </a:t>
            </a:r>
          </a:p>
          <a:p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k-MK" dirty="0" smtClean="0"/>
              <a:t>Тутуноберачите (продолжение)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         </a:t>
            </a:r>
            <a:r>
              <a:rPr lang="ru-RU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  Та не знаеш ли?</a:t>
            </a:r>
          </a:p>
          <a:p>
            <a:pPr>
              <a:buNone/>
            </a:pPr>
            <a:r>
              <a:rPr lang="ru-RU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</a:br>
            <a:endParaRPr lang="ru-RU" dirty="0" smtClean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            Денот ли дојде тој да се мери —</a:t>
            </a:r>
          </a:p>
          <a:p>
            <a:pPr>
              <a:buNone/>
            </a:pPr>
            <a:r>
              <a:rPr lang="ru-RU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            мерка му нема, а в градите длаби</a:t>
            </a:r>
          </a:p>
          <a:p>
            <a:pPr>
              <a:buNone/>
            </a:pPr>
            <a:r>
              <a:rPr lang="ru-RU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            без да се запре, без дно да најде</a:t>
            </a:r>
          </a:p>
          <a:p>
            <a:pPr>
              <a:buNone/>
            </a:pPr>
            <a:r>
              <a:rPr lang="ru-RU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            не тага а клетва, и в очите матни</a:t>
            </a:r>
          </a:p>
          <a:p>
            <a:pPr>
              <a:buNone/>
            </a:pPr>
            <a:r>
              <a:rPr lang="ru-RU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            и не сакајќи сама се дига</a:t>
            </a:r>
          </a:p>
          <a:p>
            <a:pPr>
              <a:buNone/>
            </a:pPr>
            <a:r>
              <a:rPr lang="ru-RU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            фуријата.</a:t>
            </a:r>
          </a:p>
          <a:p>
            <a:pPr>
              <a:buNone/>
            </a:pPr>
            <a:r>
              <a:rPr lang="ru-RU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            Кантарот носи лисјето златно</a:t>
            </a:r>
          </a:p>
          <a:p>
            <a:pPr>
              <a:buNone/>
            </a:pPr>
            <a:r>
              <a:rPr lang="ru-RU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            а в гради луто далгите беснат</a:t>
            </a:r>
          </a:p>
          <a:p>
            <a:pPr>
              <a:buNone/>
            </a:pPr>
            <a:r>
              <a:rPr lang="ru-RU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            на жолтата мака — на жолтиот тутун</a:t>
            </a:r>
          </a:p>
          <a:p>
            <a:pPr>
              <a:buNone/>
            </a:pPr>
            <a:r>
              <a:rPr lang="ru-RU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            на жолтата пот на рацете ни!</a:t>
            </a:r>
          </a:p>
          <a:p>
            <a:endParaRPr lang="en-US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k-MK" dirty="0" smtClean="0"/>
              <a:t>Рецитирање на песната </a:t>
            </a:r>
            <a:r>
              <a:rPr lang="en-US" dirty="0" smtClean="0"/>
              <a:t>     </a:t>
            </a:r>
            <a:r>
              <a:rPr lang="mk-MK" dirty="0" smtClean="0"/>
              <a:t>Тут</a:t>
            </a:r>
            <a:r>
              <a:rPr lang="en-US" dirty="0" smtClean="0"/>
              <a:t>y</a:t>
            </a:r>
            <a:r>
              <a:rPr lang="mk-MK" dirty="0" smtClean="0"/>
              <a:t>ноберачите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accent4"/>
                </a:solidFill>
              </a:rPr>
              <a:t>https://www.youtube.com/watch?v=xvQmJSuO00E</a:t>
            </a:r>
            <a:endParaRPr lang="en-US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k-MK" dirty="0" smtClean="0">
                <a:solidFill>
                  <a:srgbClr val="FFFF00"/>
                </a:solidFill>
              </a:rPr>
              <a:t>Литературно творештво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     </a:t>
            </a:r>
            <a:r>
              <a:rPr lang="ru-RU" dirty="0" smtClean="0">
                <a:solidFill>
                  <a:srgbClr val="FFFF00"/>
                </a:solidFill>
              </a:rPr>
              <a:t> Кај Рацин јасно се издвојуваат две фази во неговото творештво. Првата фаза опфаќа песни напишани на српски јазик, а втората, на македонски.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71600"/>
          </a:xfrm>
        </p:spPr>
        <p:txBody>
          <a:bodyPr>
            <a:normAutofit/>
          </a:bodyPr>
          <a:lstStyle/>
          <a:p>
            <a:r>
              <a:rPr lang="mk-MK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Содржинска анализа на песната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410200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ru-RU" sz="5600" dirty="0" smtClean="0"/>
              <a:t>       </a:t>
            </a:r>
            <a:r>
              <a:rPr lang="ru-RU" sz="56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     Вечната македонска мака со тутунот и тутуноберачите Рацин поетски ја преточил во оваа песна.</a:t>
            </a:r>
          </a:p>
          <a:p>
            <a:pPr>
              <a:buNone/>
            </a:pPr>
            <a:r>
              <a:rPr lang="ru-RU" sz="56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            На почетокот од песната се прикажани тутуноберачите кои го носат својот тутун на мерење (за откуп), но трудот што е вложен при обработката, никој не може да го плати. Преку реторско прашање поетот ја дава почетната слика на маката и безизлезот.</a:t>
            </a:r>
          </a:p>
          <a:p>
            <a:pPr>
              <a:buNone/>
            </a:pPr>
            <a:r>
              <a:rPr lang="ru-RU" sz="56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            Во продолжение го потенцира лошото влијание на тутунот врз работниците, нивната работа од утро до мрак и жолтата болест (туберкулозата) која тутунот ја носи поради нивната незаштитеност. Поетската силина во овој дел е постигната со персонификација на тутунот (оживување) — тој ја пие тагата и животот. </a:t>
            </a:r>
          </a:p>
          <a:p>
            <a:pPr>
              <a:buNone/>
            </a:pPr>
            <a:r>
              <a:rPr lang="ru-RU" sz="56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         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mk-MK" dirty="0" smtClean="0"/>
              <a:t>	</a:t>
            </a:r>
          </a:p>
          <a:p>
            <a:pPr>
              <a:buNone/>
            </a:pPr>
            <a:r>
              <a:rPr lang="mk-MK" dirty="0"/>
              <a:t> </a:t>
            </a:r>
            <a:r>
              <a:rPr lang="mk-MK" dirty="0" smtClean="0"/>
              <a:t>   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73</TotalTime>
  <Words>79</Words>
  <Application>Microsoft Office PowerPoint</Application>
  <PresentationFormat>On-screen Show (4:3)</PresentationFormat>
  <Paragraphs>61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Verve</vt:lpstr>
      <vt:lpstr>КОЧО РАЦИН </vt:lpstr>
      <vt:lpstr>Марко Вигњевиќ</vt:lpstr>
      <vt:lpstr>Биографија за авторот</vt:lpstr>
      <vt:lpstr>Тутуноберачите</vt:lpstr>
      <vt:lpstr>Тутуноберачите (продолжение)</vt:lpstr>
      <vt:lpstr>Рецитирање на песната      Тутyноберачите</vt:lpstr>
      <vt:lpstr>Литературно творештво</vt:lpstr>
      <vt:lpstr>Содржинска анализа на песната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Видое Подгорец</dc:title>
  <dc:creator>pc</dc:creator>
  <cp:lastModifiedBy>Alexandar</cp:lastModifiedBy>
  <cp:revision>14</cp:revision>
  <dcterms:created xsi:type="dcterms:W3CDTF">2014-10-14T18:15:19Z</dcterms:created>
  <dcterms:modified xsi:type="dcterms:W3CDTF">2014-11-08T15:35:08Z</dcterms:modified>
</cp:coreProperties>
</file>